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257" r:id="rId4"/>
    <p:sldId id="283" r:id="rId5"/>
    <p:sldId id="284" r:id="rId6"/>
    <p:sldId id="259" r:id="rId7"/>
    <p:sldId id="285" r:id="rId8"/>
    <p:sldId id="292" r:id="rId9"/>
    <p:sldId id="286" r:id="rId10"/>
    <p:sldId id="287" r:id="rId11"/>
    <p:sldId id="258" r:id="rId12"/>
    <p:sldId id="296" r:id="rId13"/>
    <p:sldId id="289" r:id="rId14"/>
    <p:sldId id="297" r:id="rId15"/>
    <p:sldId id="290" r:id="rId16"/>
    <p:sldId id="298" r:id="rId17"/>
    <p:sldId id="291" r:id="rId18"/>
    <p:sldId id="299" r:id="rId19"/>
    <p:sldId id="293" r:id="rId20"/>
    <p:sldId id="295" r:id="rId21"/>
    <p:sldId id="262" r:id="rId22"/>
    <p:sldId id="260" r:id="rId23"/>
    <p:sldId id="277" r:id="rId24"/>
    <p:sldId id="278" r:id="rId25"/>
    <p:sldId id="263" r:id="rId26"/>
    <p:sldId id="264" r:id="rId27"/>
    <p:sldId id="265" r:id="rId28"/>
    <p:sldId id="266" r:id="rId29"/>
    <p:sldId id="288" r:id="rId30"/>
    <p:sldId id="267" r:id="rId31"/>
    <p:sldId id="268" r:id="rId32"/>
    <p:sldId id="269" r:id="rId33"/>
    <p:sldId id="270" r:id="rId34"/>
    <p:sldId id="271" r:id="rId35"/>
    <p:sldId id="272" r:id="rId36"/>
    <p:sldId id="273" r:id="rId37"/>
    <p:sldId id="274" r:id="rId38"/>
    <p:sldId id="275" r:id="rId39"/>
    <p:sldId id="276" r:id="rId40"/>
    <p:sldId id="279" r:id="rId41"/>
    <p:sldId id="280" r:id="rId42"/>
    <p:sldId id="281" r:id="rId43"/>
    <p:sldId id="301" r:id="rId44"/>
    <p:sldId id="302" r:id="rId45"/>
    <p:sldId id="303"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4C51DB-D219-4D31-A91D-A9D488D4BE4A}">
          <p14:sldIdLst>
            <p14:sldId id="256"/>
            <p14:sldId id="300"/>
            <p14:sldId id="257"/>
            <p14:sldId id="283"/>
            <p14:sldId id="284"/>
            <p14:sldId id="259"/>
            <p14:sldId id="285"/>
            <p14:sldId id="292"/>
            <p14:sldId id="286"/>
            <p14:sldId id="287"/>
            <p14:sldId id="258"/>
            <p14:sldId id="296"/>
            <p14:sldId id="289"/>
            <p14:sldId id="297"/>
            <p14:sldId id="290"/>
            <p14:sldId id="298"/>
            <p14:sldId id="291"/>
            <p14:sldId id="299"/>
            <p14:sldId id="293"/>
            <p14:sldId id="295"/>
          </p14:sldIdLst>
        </p14:section>
        <p14:section name="Mine" id="{65C5AEF6-E8BE-4FC9-AA14-81721BE50A6F}">
          <p14:sldIdLst>
            <p14:sldId id="262"/>
            <p14:sldId id="260"/>
            <p14:sldId id="277"/>
            <p14:sldId id="278"/>
            <p14:sldId id="263"/>
            <p14:sldId id="264"/>
            <p14:sldId id="265"/>
            <p14:sldId id="266"/>
            <p14:sldId id="288"/>
            <p14:sldId id="267"/>
            <p14:sldId id="268"/>
            <p14:sldId id="269"/>
            <p14:sldId id="270"/>
            <p14:sldId id="271"/>
            <p14:sldId id="272"/>
            <p14:sldId id="273"/>
            <p14:sldId id="274"/>
            <p14:sldId id="275"/>
            <p14:sldId id="276"/>
            <p14:sldId id="279"/>
            <p14:sldId id="280"/>
            <p14:sldId id="281"/>
            <p14:sldId id="301"/>
            <p14:sldId id="302"/>
            <p14:sldId id="303"/>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62" autoAdjust="0"/>
    <p:restoredTop sz="94660"/>
  </p:normalViewPr>
  <p:slideViewPr>
    <p:cSldViewPr snapToGrid="0">
      <p:cViewPr varScale="1">
        <p:scale>
          <a:sx n="43" d="100"/>
          <a:sy n="43" d="100"/>
        </p:scale>
        <p:origin x="5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366189-16BD-490B-9F48-5B12CC3B5037}" type="datetimeFigureOut">
              <a:rPr lang="en-US" smtClean="0"/>
              <a:t>12/12/2013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3777535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66189-16BD-490B-9F48-5B12CC3B5037}" type="datetimeFigureOut">
              <a:rPr lang="en-US" smtClean="0"/>
              <a:t>12/12/2013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196298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66189-16BD-490B-9F48-5B12CC3B5037}" type="datetimeFigureOut">
              <a:rPr lang="en-US" smtClean="0"/>
              <a:t>12/12/2013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33257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66189-16BD-490B-9F48-5B12CC3B5037}" type="datetimeFigureOut">
              <a:rPr lang="en-US" smtClean="0"/>
              <a:t>12/12/2013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16935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366189-16BD-490B-9F48-5B12CC3B5037}" type="datetimeFigureOut">
              <a:rPr lang="en-US" smtClean="0"/>
              <a:t>12/12/2013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257594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366189-16BD-490B-9F48-5B12CC3B5037}" type="datetimeFigureOut">
              <a:rPr lang="en-US" smtClean="0"/>
              <a:t>12/12/2013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341096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366189-16BD-490B-9F48-5B12CC3B5037}" type="datetimeFigureOut">
              <a:rPr lang="en-US" smtClean="0"/>
              <a:t>12/12/2013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71882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366189-16BD-490B-9F48-5B12CC3B5037}" type="datetimeFigureOut">
              <a:rPr lang="en-US" smtClean="0"/>
              <a:t>12/12/2013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374818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66189-16BD-490B-9F48-5B12CC3B5037}" type="datetimeFigureOut">
              <a:rPr lang="en-US" smtClean="0"/>
              <a:t>12/12/2013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3189313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366189-16BD-490B-9F48-5B12CC3B5037}" type="datetimeFigureOut">
              <a:rPr lang="en-US" smtClean="0"/>
              <a:t>12/12/2013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10289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366189-16BD-490B-9F48-5B12CC3B5037}" type="datetimeFigureOut">
              <a:rPr lang="en-US" smtClean="0"/>
              <a:t>12/12/2013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0AB4B-68C0-46E8-96D8-8F5194A0AFC3}" type="slidenum">
              <a:rPr lang="en-US" smtClean="0"/>
              <a:t>‹#›</a:t>
            </a:fld>
            <a:endParaRPr lang="en-US"/>
          </a:p>
        </p:txBody>
      </p:sp>
    </p:spTree>
    <p:extLst>
      <p:ext uri="{BB962C8B-B14F-4D97-AF65-F5344CB8AC3E}">
        <p14:creationId xmlns:p14="http://schemas.microsoft.com/office/powerpoint/2010/main" val="420459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366189-16BD-490B-9F48-5B12CC3B5037}" type="datetimeFigureOut">
              <a:rPr lang="en-US" smtClean="0"/>
              <a:t>12/12/2013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0AB4B-68C0-46E8-96D8-8F5194A0AFC3}" type="slidenum">
              <a:rPr lang="en-US" smtClean="0"/>
              <a:t>‹#›</a:t>
            </a:fld>
            <a:endParaRPr lang="en-US"/>
          </a:p>
        </p:txBody>
      </p:sp>
    </p:spTree>
    <p:extLst>
      <p:ext uri="{BB962C8B-B14F-4D97-AF65-F5344CB8AC3E}">
        <p14:creationId xmlns:p14="http://schemas.microsoft.com/office/powerpoint/2010/main" val="2368260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npercoco.typepad.com/.a/6a0133f264aa62970b01901b84d005970b-popup"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7.tmp"/></Relationships>
</file>

<file path=ppt/slides/_rels/slide3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uploads.codecall.net/monthly_03_2010/post-59528-13333827719885.png"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3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7.tmp"/><Relationship Id="rId5" Type="http://schemas.openxmlformats.org/officeDocument/2006/relationships/image" Target="../media/image32.png"/><Relationship Id="rId4" Type="http://schemas.openxmlformats.org/officeDocument/2006/relationships/image" Target="../media/image25.tmp"/></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Courier New" panose="02070309020205020404" pitchFamily="49" charset="0"/>
                <a:cs typeface="Courier New" panose="02070309020205020404" pitchFamily="49" charset="0"/>
              </a:rPr>
              <a:t>Reverse Engineering</a:t>
            </a:r>
            <a:endParaRPr lang="en-US" dirty="0">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t>Mohammad Reza </a:t>
            </a:r>
            <a:r>
              <a:rPr lang="en-US" dirty="0" err="1" smtClean="0"/>
              <a:t>Barazesh</a:t>
            </a:r>
            <a:endParaRPr lang="en-US" dirty="0" smtClean="0"/>
          </a:p>
          <a:p>
            <a:r>
              <a:rPr lang="en-US" dirty="0" smtClean="0"/>
              <a:t>91521059</a:t>
            </a:r>
          </a:p>
          <a:p>
            <a:r>
              <a:rPr lang="en-US" dirty="0" smtClean="0"/>
              <a:t>IUST</a:t>
            </a:r>
            <a:endParaRPr lang="en-US" dirty="0"/>
          </a:p>
        </p:txBody>
      </p:sp>
    </p:spTree>
    <p:extLst>
      <p:ext uri="{BB962C8B-B14F-4D97-AF65-F5344CB8AC3E}">
        <p14:creationId xmlns:p14="http://schemas.microsoft.com/office/powerpoint/2010/main" val="3019399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PE viewer ?</a:t>
            </a:r>
            <a:endParaRPr lang="en-US" dirty="0">
              <a:solidFill>
                <a:schemeClr val="accent6">
                  <a:lumMod val="20000"/>
                  <a:lumOff val="80000"/>
                </a:schemeClr>
              </a:solidFill>
            </a:endParaRPr>
          </a:p>
        </p:txBody>
      </p:sp>
      <p:sp>
        <p:nvSpPr>
          <p:cNvPr id="3" name="Content Placeholder 2"/>
          <p:cNvSpPr>
            <a:spLocks noGrp="1"/>
          </p:cNvSpPr>
          <p:nvPr>
            <p:ph idx="1"/>
          </p:nvPr>
        </p:nvSpPr>
        <p:spPr>
          <a:xfrm>
            <a:off x="509016" y="1962150"/>
            <a:ext cx="10515600" cy="4351338"/>
          </a:xfrm>
        </p:spPr>
        <p:txBody>
          <a:bodyPr/>
          <a:lstStyle/>
          <a:p>
            <a:r>
              <a:rPr lang="en-US" dirty="0" err="1" smtClean="0"/>
              <a:t>Pe</a:t>
            </a:r>
            <a:r>
              <a:rPr lang="en-US" dirty="0" smtClean="0"/>
              <a:t> viewer is a program used to analyses important data about a PE file </a:t>
            </a:r>
          </a:p>
          <a:p>
            <a:r>
              <a:rPr lang="en-US" dirty="0" smtClean="0"/>
              <a:t>Such as starting point , import tables , resources , and </a:t>
            </a:r>
            <a:r>
              <a:rPr lang="en-US" dirty="0" err="1" smtClean="0"/>
              <a:t>etc</a:t>
            </a:r>
            <a:r>
              <a:rPr lang="en-US" dirty="0" smtClean="0"/>
              <a:t> …</a:t>
            </a:r>
          </a:p>
          <a:p>
            <a:endParaRPr lang="en-US" dirty="0"/>
          </a:p>
        </p:txBody>
      </p:sp>
      <p:sp>
        <p:nvSpPr>
          <p:cNvPr id="4" name="AutoShape 2" descr="Pe_stru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Pe_structur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415" y="3570288"/>
            <a:ext cx="7536655" cy="301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260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A program memory structure</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endParaRPr lang="en-US" dirty="0" smtClean="0"/>
          </a:p>
          <a:p>
            <a:r>
              <a:rPr lang="en-US" dirty="0" smtClean="0"/>
              <a:t>Data segment</a:t>
            </a:r>
          </a:p>
          <a:p>
            <a:r>
              <a:rPr lang="en-US" dirty="0" smtClean="0"/>
              <a:t>Stack</a:t>
            </a:r>
          </a:p>
          <a:p>
            <a:r>
              <a:rPr lang="en-US" dirty="0" smtClean="0"/>
              <a:t>Code segment</a:t>
            </a:r>
          </a:p>
          <a:p>
            <a:endParaRPr lang="en-US" dirty="0"/>
          </a:p>
          <a:p>
            <a:r>
              <a:rPr lang="en-US" dirty="0" smtClean="0"/>
              <a:t>Data segment </a:t>
            </a:r>
            <a:endParaRPr lang="en-US" dirty="0"/>
          </a:p>
        </p:txBody>
      </p:sp>
      <p:sp>
        <p:nvSpPr>
          <p:cNvPr id="4" name="Left Brace 3"/>
          <p:cNvSpPr/>
          <p:nvPr/>
        </p:nvSpPr>
        <p:spPr>
          <a:xfrm>
            <a:off x="3548418" y="3480179"/>
            <a:ext cx="354842" cy="2142699"/>
          </a:xfrm>
          <a:prstGeom prst="leftBrace">
            <a:avLst>
              <a:gd name="adj1" fmla="val 69872"/>
              <a:gd name="adj2" fmla="val 5254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p:cNvSpPr txBox="1"/>
          <p:nvPr/>
        </p:nvSpPr>
        <p:spPr>
          <a:xfrm>
            <a:off x="4169877" y="3480179"/>
            <a:ext cx="3049789" cy="2862322"/>
          </a:xfrm>
          <a:prstGeom prst="rect">
            <a:avLst/>
          </a:prstGeom>
          <a:noFill/>
        </p:spPr>
        <p:txBody>
          <a:bodyPr wrap="square" rtlCol="0">
            <a:spAutoFit/>
          </a:bodyPr>
          <a:lstStyle/>
          <a:p>
            <a:r>
              <a:rPr lang="en-US" dirty="0" smtClean="0">
                <a:solidFill>
                  <a:srgbClr val="FF0000"/>
                </a:solidFill>
              </a:rPr>
              <a:t>Data </a:t>
            </a:r>
          </a:p>
          <a:p>
            <a:endParaRPr lang="en-US" dirty="0"/>
          </a:p>
          <a:p>
            <a:endParaRPr lang="en-US" dirty="0" smtClean="0"/>
          </a:p>
          <a:p>
            <a:r>
              <a:rPr lang="en-US" dirty="0" smtClean="0">
                <a:solidFill>
                  <a:srgbClr val="FF0000"/>
                </a:solidFill>
              </a:rPr>
              <a:t>BSS</a:t>
            </a:r>
            <a:endParaRPr lang="en-US" dirty="0">
              <a:solidFill>
                <a:srgbClr val="FF0000"/>
              </a:solidFill>
            </a:endParaRPr>
          </a:p>
          <a:p>
            <a:endParaRPr lang="en-US" dirty="0" smtClean="0"/>
          </a:p>
          <a:p>
            <a:endParaRPr lang="en-US" dirty="0"/>
          </a:p>
          <a:p>
            <a:r>
              <a:rPr lang="en-US" dirty="0" smtClean="0">
                <a:solidFill>
                  <a:srgbClr val="FF0000"/>
                </a:solidFill>
              </a:rPr>
              <a:t>Heap</a:t>
            </a:r>
          </a:p>
          <a:p>
            <a:endParaRPr lang="en-US" dirty="0"/>
          </a:p>
          <a:p>
            <a:endParaRPr lang="en-US" dirty="0" smtClean="0"/>
          </a:p>
          <a:p>
            <a:endParaRPr lang="en-US" dirty="0" smtClean="0"/>
          </a:p>
        </p:txBody>
      </p:sp>
    </p:spTree>
    <p:extLst>
      <p:ext uri="{BB962C8B-B14F-4D97-AF65-F5344CB8AC3E}">
        <p14:creationId xmlns:p14="http://schemas.microsoft.com/office/powerpoint/2010/main" val="74945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20000"/>
                    <a:lumOff val="80000"/>
                  </a:schemeClr>
                </a:solidFill>
              </a:rPr>
              <a:t>Exe info – A PE viewer</a:t>
            </a:r>
            <a:endParaRPr lang="en-US" dirty="0">
              <a:solidFill>
                <a:schemeClr val="accent6">
                  <a:lumMod val="20000"/>
                  <a:lumOff val="80000"/>
                </a:schemeClr>
              </a:solidFill>
            </a:endParaRPr>
          </a:p>
        </p:txBody>
      </p:sp>
      <p:pic>
        <p:nvPicPr>
          <p:cNvPr id="4" name="Content Placeholder 3"/>
          <p:cNvPicPr>
            <a:picLocks noGrp="1" noChangeAspect="1"/>
          </p:cNvPicPr>
          <p:nvPr>
            <p:ph idx="1"/>
          </p:nvPr>
        </p:nvPicPr>
        <p:blipFill>
          <a:blip r:embed="rId3"/>
          <a:stretch>
            <a:fillRect/>
          </a:stretch>
        </p:blipFill>
        <p:spPr>
          <a:xfrm>
            <a:off x="1708950" y="1825625"/>
            <a:ext cx="8774100" cy="4351338"/>
          </a:xfrm>
          <a:prstGeom prst="rect">
            <a:avLst/>
          </a:prstGeom>
        </p:spPr>
      </p:pic>
    </p:spTree>
    <p:extLst>
      <p:ext uri="{BB962C8B-B14F-4D97-AF65-F5344CB8AC3E}">
        <p14:creationId xmlns:p14="http://schemas.microsoft.com/office/powerpoint/2010/main" val="1384156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resource editor ?</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t>A program to edit and view a PE file resource files </a:t>
            </a:r>
          </a:p>
          <a:p>
            <a:r>
              <a:rPr lang="en-US" dirty="0" smtClean="0"/>
              <a:t>A PE resources are : bmp , WAV, dialog data , strings , </a:t>
            </a:r>
            <a:r>
              <a:rPr lang="en-US" dirty="0" err="1" smtClean="0"/>
              <a:t>etc</a:t>
            </a:r>
            <a:r>
              <a:rPr lang="en-US" dirty="0" smtClean="0"/>
              <a:t> …</a:t>
            </a:r>
          </a:p>
          <a:p>
            <a:r>
              <a:rPr lang="en-US" dirty="0" smtClean="0"/>
              <a:t>We can change the program language easily using a resource editor .</a:t>
            </a:r>
          </a:p>
          <a:p>
            <a:r>
              <a:rPr lang="en-US" dirty="0" smtClean="0"/>
              <a:t>Some resource editors are : resource hacker , PE editor , PE explorer …</a:t>
            </a:r>
            <a:endParaRPr lang="en-US" dirty="0"/>
          </a:p>
        </p:txBody>
      </p:sp>
    </p:spTree>
    <p:extLst>
      <p:ext uri="{BB962C8B-B14F-4D97-AF65-F5344CB8AC3E}">
        <p14:creationId xmlns:p14="http://schemas.microsoft.com/office/powerpoint/2010/main" val="4193236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20000"/>
                    <a:lumOff val="80000"/>
                  </a:schemeClr>
                </a:solidFill>
              </a:rPr>
              <a:t>Resource Hacker</a:t>
            </a:r>
            <a:endParaRPr lang="en-US" dirty="0">
              <a:solidFill>
                <a:schemeClr val="accent6">
                  <a:lumMod val="20000"/>
                  <a:lumOff val="80000"/>
                </a:schemeClr>
              </a:solidFill>
            </a:endParaRPr>
          </a:p>
        </p:txBody>
      </p:sp>
      <p:pic>
        <p:nvPicPr>
          <p:cNvPr id="4" name="Content Placeholder 3" descr="Resource Hacker  -  C:\Users\Al73rnA\Desktop\Winmine__XP.ex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2285" y="2253212"/>
            <a:ext cx="6487430" cy="3496163"/>
          </a:xfrm>
        </p:spPr>
      </p:pic>
    </p:spTree>
    <p:extLst>
      <p:ext uri="{BB962C8B-B14F-4D97-AF65-F5344CB8AC3E}">
        <p14:creationId xmlns:p14="http://schemas.microsoft.com/office/powerpoint/2010/main" val="3356082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memory editor ? </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normAutofit/>
          </a:bodyPr>
          <a:lstStyle/>
          <a:p>
            <a:r>
              <a:rPr lang="en-US" dirty="0" smtClean="0"/>
              <a:t>Memory editor is a program which scans and edits the variables located in the data segment of a program. This includes both the heap and Data.</a:t>
            </a:r>
            <a:endParaRPr lang="en-US" dirty="0"/>
          </a:p>
          <a:p>
            <a:r>
              <a:rPr lang="en-US" dirty="0" smtClean="0"/>
              <a:t>A memory editor first search for a variable in memory . We can later change the variable in program and filter the found variables until we are sure we have found the right address for our variable .</a:t>
            </a:r>
          </a:p>
          <a:p>
            <a:r>
              <a:rPr lang="en-US" dirty="0" smtClean="0"/>
              <a:t>This is very useful since there might be hundreds of </a:t>
            </a:r>
            <a:r>
              <a:rPr lang="en-US" dirty="0" err="1" smtClean="0"/>
              <a:t>thousend</a:t>
            </a:r>
            <a:r>
              <a:rPr lang="en-US" dirty="0" smtClean="0"/>
              <a:t> of addresses containing the value we are looking for at the first look . While in fact only a few are the correct ones . ( most of the times below 10 addresses)</a:t>
            </a:r>
          </a:p>
        </p:txBody>
      </p:sp>
    </p:spTree>
    <p:extLst>
      <p:ext uri="{BB962C8B-B14F-4D97-AF65-F5344CB8AC3E}">
        <p14:creationId xmlns:p14="http://schemas.microsoft.com/office/powerpoint/2010/main" val="24022867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20000"/>
                    <a:lumOff val="80000"/>
                  </a:schemeClr>
                </a:solidFill>
              </a:rPr>
              <a:t>CE , A memory Editor</a:t>
            </a:r>
            <a:endParaRPr lang="en-US" dirty="0">
              <a:solidFill>
                <a:schemeClr val="accent6">
                  <a:lumMod val="20000"/>
                  <a:lumOff val="80000"/>
                </a:schemeClr>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7264" y="1825625"/>
            <a:ext cx="4237471" cy="4351338"/>
          </a:xfrm>
        </p:spPr>
      </p:pic>
    </p:spTree>
    <p:extLst>
      <p:ext uri="{BB962C8B-B14F-4D97-AF65-F5344CB8AC3E}">
        <p14:creationId xmlns:p14="http://schemas.microsoft.com/office/powerpoint/2010/main" val="1873922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hex editor ?</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t>A hex editor (or binary file editor or byte editor) is a type of computer program that allows for manipulation of the fundamental binary data that constitutes a computer file.</a:t>
            </a:r>
          </a:p>
          <a:p>
            <a:r>
              <a:rPr lang="en-US" dirty="0" smtClean="0"/>
              <a:t>With a hex editor, a user can see or edit the raw and exact contents of a file.</a:t>
            </a:r>
            <a:endParaRPr lang="en-US" dirty="0"/>
          </a:p>
        </p:txBody>
      </p:sp>
    </p:spTree>
    <p:extLst>
      <p:ext uri="{BB962C8B-B14F-4D97-AF65-F5344CB8AC3E}">
        <p14:creationId xmlns:p14="http://schemas.microsoft.com/office/powerpoint/2010/main" val="3529621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accent6">
                    <a:lumMod val="20000"/>
                    <a:lumOff val="80000"/>
                  </a:schemeClr>
                </a:solidFill>
              </a:rPr>
              <a:t>HxD</a:t>
            </a:r>
            <a:r>
              <a:rPr lang="en-US" dirty="0" smtClean="0">
                <a:solidFill>
                  <a:schemeClr val="accent6">
                    <a:lumMod val="20000"/>
                    <a:lumOff val="80000"/>
                  </a:schemeClr>
                </a:solidFill>
              </a:rPr>
              <a:t> , A Hex Editor</a:t>
            </a:r>
            <a:endParaRPr lang="en-US" dirty="0">
              <a:solidFill>
                <a:schemeClr val="accent6">
                  <a:lumMod val="20000"/>
                  <a:lumOff val="80000"/>
                </a:schemeClr>
              </a:solidFill>
            </a:endParaRPr>
          </a:p>
        </p:txBody>
      </p:sp>
      <p:pic>
        <p:nvPicPr>
          <p:cNvPr id="4" name="Content Placeholder 3" descr="HxD - [C:\Users\Al73rnA\Desktop\Winmine__XP.ex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2519" y="1825625"/>
            <a:ext cx="5926962" cy="4351338"/>
          </a:xfrm>
        </p:spPr>
      </p:pic>
    </p:spTree>
    <p:extLst>
      <p:ext uri="{BB962C8B-B14F-4D97-AF65-F5344CB8AC3E}">
        <p14:creationId xmlns:p14="http://schemas.microsoft.com/office/powerpoint/2010/main" val="4037619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Packing and an unpacker ?</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normAutofit fontScale="85000" lnSpcReduction="20000"/>
          </a:bodyPr>
          <a:lstStyle/>
          <a:p>
            <a:r>
              <a:rPr lang="en-US" dirty="0" smtClean="0"/>
              <a:t>Software distributors use executable compression for a variety of reasons, primarily to reduce the secondary storage requirements of their software; as executable compressors are specifically designed to compress executable code, they often achieve better compression ratio than standard data compression facilities such as </a:t>
            </a:r>
            <a:r>
              <a:rPr lang="en-US" dirty="0" err="1" smtClean="0"/>
              <a:t>gzip</a:t>
            </a:r>
            <a:r>
              <a:rPr lang="en-US" dirty="0" smtClean="0"/>
              <a:t>, zip or bzip2[citation needed]. This allows software distributors to stay within the constraints of their chosen distribution media (such as CD-ROM, DVD-ROM, or Floppy disk), or to reduce the time and bandwidth customers require to access software distributed via the Internet.</a:t>
            </a:r>
          </a:p>
          <a:p>
            <a:endParaRPr lang="en-US" dirty="0" smtClean="0"/>
          </a:p>
          <a:p>
            <a:r>
              <a:rPr lang="en-US" dirty="0" smtClean="0"/>
              <a:t>Executable compression is also frequently used to deter reverse engineering or to obfuscate the contents of the executable (for example, to hide the presence of malware from antivirus scanners) by proprietary methods of compression and/or added encryption. Executable compression can be used to prevent direct disassembly, mask string literals and modify signatures. Although this does not eliminate the chance of reverse engineering, it can make the process more costly.</a:t>
            </a:r>
          </a:p>
          <a:p>
            <a:endParaRPr lang="en-US" dirty="0"/>
          </a:p>
        </p:txBody>
      </p:sp>
    </p:spTree>
    <p:extLst>
      <p:ext uri="{BB962C8B-B14F-4D97-AF65-F5344CB8AC3E}">
        <p14:creationId xmlns:p14="http://schemas.microsoft.com/office/powerpoint/2010/main" val="4246445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34231"/>
          </a:xfrm>
        </p:spPr>
        <p:txBody>
          <a:bodyPr>
            <a:normAutofit/>
          </a:bodyPr>
          <a:lstStyle/>
          <a:p>
            <a:r>
              <a:rPr lang="en-US" sz="9600" dirty="0" smtClean="0"/>
              <a:t>Part I :</a:t>
            </a:r>
            <a:br>
              <a:rPr lang="en-US" sz="9600" dirty="0" smtClean="0"/>
            </a:br>
            <a:r>
              <a:rPr lang="en-US" sz="9600" dirty="0" smtClean="0"/>
              <a:t>Introduction</a:t>
            </a:r>
            <a:endParaRPr lang="en-US" sz="9600" dirty="0"/>
          </a:p>
        </p:txBody>
      </p:sp>
    </p:spTree>
    <p:extLst>
      <p:ext uri="{BB962C8B-B14F-4D97-AF65-F5344CB8AC3E}">
        <p14:creationId xmlns:p14="http://schemas.microsoft.com/office/powerpoint/2010/main" val="3349275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20000"/>
                    <a:lumOff val="80000"/>
                  </a:schemeClr>
                </a:solidFill>
              </a:rPr>
              <a:t>List of common packers</a:t>
            </a:r>
            <a:endParaRPr lang="en-US" dirty="0">
              <a:solidFill>
                <a:schemeClr val="accent6">
                  <a:lumMod val="20000"/>
                  <a:lumOff val="80000"/>
                </a:schemeClr>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6226" y="1495628"/>
            <a:ext cx="5359547" cy="5159636"/>
          </a:xfrm>
          <a:prstGeom prst="rect">
            <a:avLst/>
          </a:prstGeom>
        </p:spPr>
      </p:pic>
      <p:sp>
        <p:nvSpPr>
          <p:cNvPr id="5" name="Right Arrow 4"/>
          <p:cNvSpPr/>
          <p:nvPr/>
        </p:nvSpPr>
        <p:spPr>
          <a:xfrm>
            <a:off x="2236763" y="6260123"/>
            <a:ext cx="1069145"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236762" y="6514587"/>
            <a:ext cx="1069145"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236762" y="1847924"/>
            <a:ext cx="1069145"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236761" y="1620349"/>
            <a:ext cx="1069145"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236760" y="2026776"/>
            <a:ext cx="1069145"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596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53287"/>
          </a:xfrm>
        </p:spPr>
        <p:txBody>
          <a:bodyPr/>
          <a:lstStyle/>
          <a:p>
            <a:r>
              <a:rPr lang="en-US" dirty="0" smtClean="0"/>
              <a:t>Part II :</a:t>
            </a:r>
            <a:br>
              <a:rPr lang="en-US" dirty="0" smtClean="0"/>
            </a:br>
            <a:r>
              <a:rPr lang="en-US" dirty="0" smtClean="0"/>
              <a:t>Reversing Mine Sweeper</a:t>
            </a:r>
            <a:endParaRPr lang="en-US" dirty="0"/>
          </a:p>
        </p:txBody>
      </p:sp>
    </p:spTree>
    <p:extLst>
      <p:ext uri="{BB962C8B-B14F-4D97-AF65-F5344CB8AC3E}">
        <p14:creationId xmlns:p14="http://schemas.microsoft.com/office/powerpoint/2010/main" val="1871195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the road</a:t>
            </a:r>
            <a:endParaRPr lang="en-US" dirty="0"/>
          </a:p>
        </p:txBody>
      </p:sp>
      <p:sp>
        <p:nvSpPr>
          <p:cNvPr id="3" name="Content Placeholder 2"/>
          <p:cNvSpPr>
            <a:spLocks noGrp="1"/>
          </p:cNvSpPr>
          <p:nvPr>
            <p:ph idx="1"/>
          </p:nvPr>
        </p:nvSpPr>
        <p:spPr/>
        <p:txBody>
          <a:bodyPr>
            <a:normAutofit lnSpcReduction="10000"/>
          </a:bodyPr>
          <a:lstStyle/>
          <a:p>
            <a:r>
              <a:rPr lang="en-US" dirty="0" smtClean="0"/>
              <a:t>Analyzing the program</a:t>
            </a:r>
          </a:p>
          <a:p>
            <a:pPr marL="0" indent="0">
              <a:buNone/>
            </a:pPr>
            <a:endParaRPr lang="en-US" dirty="0" smtClean="0"/>
          </a:p>
          <a:p>
            <a:r>
              <a:rPr lang="en-US" dirty="0" smtClean="0"/>
              <a:t>Finding the events </a:t>
            </a:r>
          </a:p>
          <a:p>
            <a:endParaRPr lang="en-US" dirty="0"/>
          </a:p>
          <a:p>
            <a:r>
              <a:rPr lang="en-US" dirty="0" smtClean="0"/>
              <a:t>Analyzing the code</a:t>
            </a:r>
          </a:p>
          <a:p>
            <a:endParaRPr lang="en-US" dirty="0"/>
          </a:p>
          <a:p>
            <a:r>
              <a:rPr lang="en-US" dirty="0" smtClean="0"/>
              <a:t>Writing new codes</a:t>
            </a:r>
          </a:p>
          <a:p>
            <a:endParaRPr lang="en-US" dirty="0" smtClean="0"/>
          </a:p>
          <a:p>
            <a:r>
              <a:rPr lang="en-US" dirty="0" err="1" smtClean="0"/>
              <a:t>Changinge</a:t>
            </a:r>
            <a:r>
              <a:rPr lang="en-US" dirty="0" smtClean="0"/>
              <a:t> resource files</a:t>
            </a:r>
            <a:endParaRPr lang="en-US" dirty="0"/>
          </a:p>
        </p:txBody>
      </p:sp>
      <p:sp>
        <p:nvSpPr>
          <p:cNvPr id="4" name="Right Arrow 3"/>
          <p:cNvSpPr/>
          <p:nvPr/>
        </p:nvSpPr>
        <p:spPr>
          <a:xfrm>
            <a:off x="4187281" y="2880708"/>
            <a:ext cx="2524835" cy="314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85111" y="2809457"/>
            <a:ext cx="3425588" cy="369332"/>
          </a:xfrm>
          <a:prstGeom prst="rect">
            <a:avLst/>
          </a:prstGeom>
          <a:noFill/>
        </p:spPr>
        <p:txBody>
          <a:bodyPr wrap="square" rtlCol="0">
            <a:spAutoFit/>
          </a:bodyPr>
          <a:lstStyle/>
          <a:p>
            <a:r>
              <a:rPr lang="en-US" dirty="0" smtClean="0"/>
              <a:t>Finding the variables </a:t>
            </a:r>
            <a:r>
              <a:rPr lang="en-US" dirty="0" err="1" smtClean="0"/>
              <a:t>adresses</a:t>
            </a:r>
            <a:endParaRPr lang="en-US" dirty="0"/>
          </a:p>
        </p:txBody>
      </p:sp>
    </p:spTree>
    <p:extLst>
      <p:ext uri="{BB962C8B-B14F-4D97-AF65-F5344CB8AC3E}">
        <p14:creationId xmlns:p14="http://schemas.microsoft.com/office/powerpoint/2010/main" val="3283113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analyze of the program</a:t>
            </a:r>
            <a:endParaRPr lang="en-US" dirty="0"/>
          </a:p>
        </p:txBody>
      </p:sp>
      <p:sp>
        <p:nvSpPr>
          <p:cNvPr id="3" name="Content Placeholder 2"/>
          <p:cNvSpPr>
            <a:spLocks noGrp="1"/>
          </p:cNvSpPr>
          <p:nvPr>
            <p:ph idx="1"/>
          </p:nvPr>
        </p:nvSpPr>
        <p:spPr/>
        <p:txBody>
          <a:bodyPr/>
          <a:lstStyle/>
          <a:p>
            <a:pPr marL="0" indent="0">
              <a:buNone/>
            </a:pPr>
            <a:r>
              <a:rPr lang="en-US" dirty="0" smtClean="0"/>
              <a:t>First we can take a look at a program header and guess which programming language it has been written with , and whether it has been packed with any packer or not . </a:t>
            </a:r>
            <a:endParaRPr lang="en-US" dirty="0"/>
          </a:p>
          <a:p>
            <a:pPr marL="0" indent="0">
              <a:buNone/>
            </a:pPr>
            <a:endParaRPr lang="en-US" dirty="0" smtClean="0"/>
          </a:p>
          <a:p>
            <a:pPr marL="0" indent="0">
              <a:buNone/>
            </a:pPr>
            <a:r>
              <a:rPr lang="en-US" dirty="0" smtClean="0"/>
              <a:t>We can use a hex editor to do this if we know which header we are looking for . Or we can programs with built in header templates for this job . </a:t>
            </a:r>
          </a:p>
          <a:p>
            <a:pPr marL="0" indent="0">
              <a:buNone/>
            </a:pPr>
            <a:endParaRPr lang="en-US" dirty="0"/>
          </a:p>
        </p:txBody>
      </p:sp>
    </p:spTree>
    <p:extLst>
      <p:ext uri="{BB962C8B-B14F-4D97-AF65-F5344CB8AC3E}">
        <p14:creationId xmlns:p14="http://schemas.microsoft.com/office/powerpoint/2010/main" val="4038998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analysis with </a:t>
            </a:r>
            <a:r>
              <a:rPr lang="en-US" dirty="0" err="1" smtClean="0"/>
              <a:t>Exeinfo</a:t>
            </a:r>
            <a:r>
              <a:rPr lang="en-US" dirty="0" smtClean="0"/>
              <a:t> </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535" y="1553958"/>
            <a:ext cx="9737123" cy="4829299"/>
          </a:xfrm>
        </p:spPr>
      </p:pic>
    </p:spTree>
    <p:extLst>
      <p:ext uri="{BB962C8B-B14F-4D97-AF65-F5344CB8AC3E}">
        <p14:creationId xmlns:p14="http://schemas.microsoft.com/office/powerpoint/2010/main" val="3067141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addresses of variables</a:t>
            </a:r>
            <a:endParaRPr lang="en-US" dirty="0"/>
          </a:p>
        </p:txBody>
      </p:sp>
      <p:sp>
        <p:nvSpPr>
          <p:cNvPr id="3" name="Content Placeholder 2"/>
          <p:cNvSpPr>
            <a:spLocks noGrp="1"/>
          </p:cNvSpPr>
          <p:nvPr>
            <p:ph idx="1"/>
          </p:nvPr>
        </p:nvSpPr>
        <p:spPr/>
        <p:txBody>
          <a:bodyPr>
            <a:normAutofit/>
          </a:bodyPr>
          <a:lstStyle/>
          <a:p>
            <a:r>
              <a:rPr lang="en-US" dirty="0" smtClean="0"/>
              <a:t>We need to use a memory editor for this section </a:t>
            </a:r>
          </a:p>
          <a:p>
            <a:r>
              <a:rPr lang="en-US" dirty="0" smtClean="0"/>
              <a:t>A hex editor can be used as well , though it well make the job a lot harder </a:t>
            </a:r>
          </a:p>
          <a:p>
            <a:r>
              <a:rPr lang="en-US" dirty="0" smtClean="0"/>
              <a:t>Some memory editors are : </a:t>
            </a:r>
            <a:r>
              <a:rPr lang="en-US" dirty="0" err="1" smtClean="0"/>
              <a:t>Tsearch</a:t>
            </a:r>
            <a:r>
              <a:rPr lang="en-US" dirty="0" smtClean="0"/>
              <a:t> – CE – Conqueror – MHS - …</a:t>
            </a:r>
          </a:p>
          <a:p>
            <a:r>
              <a:rPr lang="en-US" dirty="0" smtClean="0"/>
              <a:t>We need to search for all the variables in the program with our current value . Then change  our value and filter all the result to the new value . </a:t>
            </a:r>
          </a:p>
          <a:p>
            <a:r>
              <a:rPr lang="en-US" dirty="0" smtClean="0"/>
              <a:t>This can also be done in any programming language , we need to dump the memory and keep filtering variables . </a:t>
            </a:r>
            <a:endParaRPr lang="en-US" dirty="0"/>
          </a:p>
          <a:p>
            <a:pPr marL="0" indent="0">
              <a:buNone/>
            </a:pPr>
            <a:endParaRPr lang="en-US" dirty="0"/>
          </a:p>
        </p:txBody>
      </p:sp>
    </p:spTree>
    <p:extLst>
      <p:ext uri="{BB962C8B-B14F-4D97-AF65-F5344CB8AC3E}">
        <p14:creationId xmlns:p14="http://schemas.microsoft.com/office/powerpoint/2010/main" val="4232677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9134"/>
            <a:ext cx="8500891" cy="6308933"/>
          </a:xfrm>
        </p:spPr>
      </p:pic>
    </p:spTree>
    <p:extLst>
      <p:ext uri="{BB962C8B-B14F-4D97-AF65-F5344CB8AC3E}">
        <p14:creationId xmlns:p14="http://schemas.microsoft.com/office/powerpoint/2010/main" val="35374727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072" y="432032"/>
            <a:ext cx="7002967" cy="5985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ight Arrow 4"/>
          <p:cNvSpPr/>
          <p:nvPr/>
        </p:nvSpPr>
        <p:spPr>
          <a:xfrm rot="10800000">
            <a:off x="5974390" y="5076967"/>
            <a:ext cx="1697649" cy="545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95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351" y="283444"/>
            <a:ext cx="7419395" cy="6051179"/>
          </a:xfrm>
          <a:prstGeom prst="rect">
            <a:avLst/>
          </a:prstGeom>
        </p:spPr>
      </p:pic>
    </p:spTree>
    <p:extLst>
      <p:ext uri="{BB962C8B-B14F-4D97-AF65-F5344CB8AC3E}">
        <p14:creationId xmlns:p14="http://schemas.microsoft.com/office/powerpoint/2010/main" val="3501279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way to find what address writes to certain memory address using </a:t>
            </a:r>
            <a:r>
              <a:rPr lang="en-US" dirty="0" err="1" smtClean="0"/>
              <a:t>ollydbg</a:t>
            </a:r>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2936586" y="1825625"/>
            <a:ext cx="6318828" cy="4351338"/>
          </a:xfrm>
          <a:prstGeom prst="rect">
            <a:avLst/>
          </a:prstGeom>
        </p:spPr>
      </p:pic>
    </p:spTree>
    <p:extLst>
      <p:ext uri="{BB962C8B-B14F-4D97-AF65-F5344CB8AC3E}">
        <p14:creationId xmlns:p14="http://schemas.microsoft.com/office/powerpoint/2010/main" val="4083683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40000"/>
                    <a:lumOff val="60000"/>
                  </a:schemeClr>
                </a:solidFill>
              </a:rPr>
              <a:t>What is reverse engineering ?</a:t>
            </a:r>
            <a:endParaRPr lang="en-US" b="1" dirty="0">
              <a:solidFill>
                <a:schemeClr val="accent6">
                  <a:lumMod val="40000"/>
                  <a:lumOff val="60000"/>
                </a:schemeClr>
              </a:solidFill>
            </a:endParaRPr>
          </a:p>
        </p:txBody>
      </p:sp>
      <p:sp>
        <p:nvSpPr>
          <p:cNvPr id="3" name="Content Placeholder 2"/>
          <p:cNvSpPr>
            <a:spLocks noGrp="1"/>
          </p:cNvSpPr>
          <p:nvPr>
            <p:ph idx="1"/>
          </p:nvPr>
        </p:nvSpPr>
        <p:spPr/>
        <p:txBody>
          <a:bodyPr/>
          <a:lstStyle/>
          <a:p>
            <a:r>
              <a:rPr lang="en-US" dirty="0" smtClean="0"/>
              <a:t>Reverse engineering is the process of discovering the technological principles of a device, object, or system through analysis of its structure, function, and operation. It often involves disassembling something (a mechanical device, electronic component, computer program, or biological, chemical, or organic matter) and analyzing its components and workings in detail - for either purposes of maintenance or to support creation of a new device or program that does the same thing, without using or simply duplicating (without understanding) the original.</a:t>
            </a:r>
            <a:endParaRPr lang="en-US" dirty="0"/>
          </a:p>
        </p:txBody>
      </p:sp>
    </p:spTree>
    <p:extLst>
      <p:ext uri="{BB962C8B-B14F-4D97-AF65-F5344CB8AC3E}">
        <p14:creationId xmlns:p14="http://schemas.microsoft.com/office/powerpoint/2010/main" val="3618808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the code</a:t>
            </a:r>
            <a:endParaRPr lang="en-US" dirty="0"/>
          </a:p>
        </p:txBody>
      </p:sp>
      <p:sp>
        <p:nvSpPr>
          <p:cNvPr id="3" name="Content Placeholder 2"/>
          <p:cNvSpPr>
            <a:spLocks noGrp="1"/>
          </p:cNvSpPr>
          <p:nvPr>
            <p:ph idx="1"/>
          </p:nvPr>
        </p:nvSpPr>
        <p:spPr/>
        <p:txBody>
          <a:bodyPr/>
          <a:lstStyle/>
          <a:p>
            <a:r>
              <a:rPr lang="en-US" dirty="0" smtClean="0"/>
              <a:t>We have found the addresses in which an instruction writes to our specific memory addresses .</a:t>
            </a:r>
          </a:p>
          <a:p>
            <a:r>
              <a:rPr lang="en-US" dirty="0" smtClean="0"/>
              <a:t>Now we know where to look in our disassembled source </a:t>
            </a:r>
          </a:p>
          <a:p>
            <a:endParaRPr lang="en-US" dirty="0"/>
          </a:p>
        </p:txBody>
      </p:sp>
    </p:spTree>
    <p:extLst>
      <p:ext uri="{BB962C8B-B14F-4D97-AF65-F5344CB8AC3E}">
        <p14:creationId xmlns:p14="http://schemas.microsoft.com/office/powerpoint/2010/main" val="4163659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538" y="360482"/>
            <a:ext cx="8308302" cy="6241040"/>
          </a:xfrm>
        </p:spPr>
      </p:pic>
      <p:sp>
        <p:nvSpPr>
          <p:cNvPr id="7" name="Right Arrow 6"/>
          <p:cNvSpPr/>
          <p:nvPr/>
        </p:nvSpPr>
        <p:spPr>
          <a:xfrm rot="7526866">
            <a:off x="790833" y="1655805"/>
            <a:ext cx="1804086" cy="71669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9279319" y="1608037"/>
            <a:ext cx="2430966" cy="2554545"/>
          </a:xfrm>
          <a:prstGeom prst="rect">
            <a:avLst/>
          </a:prstGeom>
          <a:noFill/>
        </p:spPr>
        <p:txBody>
          <a:bodyPr wrap="square" rtlCol="0">
            <a:spAutoFit/>
          </a:bodyPr>
          <a:lstStyle/>
          <a:p>
            <a:r>
              <a:rPr lang="en-US" sz="4000" dirty="0" smtClean="0"/>
              <a:t>The </a:t>
            </a:r>
            <a:r>
              <a:rPr lang="en-US" sz="4000" dirty="0" err="1" smtClean="0"/>
              <a:t>Adress</a:t>
            </a:r>
            <a:r>
              <a:rPr lang="en-US" sz="4000" dirty="0" smtClean="0"/>
              <a:t> we found earlier </a:t>
            </a:r>
            <a:endParaRPr lang="en-US" sz="4000" dirty="0"/>
          </a:p>
        </p:txBody>
      </p:sp>
    </p:spTree>
    <p:extLst>
      <p:ext uri="{BB962C8B-B14F-4D97-AF65-F5344CB8AC3E}">
        <p14:creationId xmlns:p14="http://schemas.microsoft.com/office/powerpoint/2010/main" val="28075179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ReAssembling</a:t>
            </a:r>
            <a:r>
              <a:rPr lang="en-US" dirty="0" smtClean="0"/>
              <a:t> the address so we always have 1 mine …</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72366"/>
            <a:ext cx="7094108" cy="2597342"/>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076" y="1690688"/>
            <a:ext cx="2779870" cy="4493045"/>
          </a:xfrm>
          <a:prstGeom prst="rect">
            <a:avLst/>
          </a:prstGeom>
        </p:spPr>
      </p:pic>
    </p:spTree>
    <p:extLst>
      <p:ext uri="{BB962C8B-B14F-4D97-AF65-F5344CB8AC3E}">
        <p14:creationId xmlns:p14="http://schemas.microsoft.com/office/powerpoint/2010/main" val="697312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look into something else … the timer</a:t>
            </a:r>
            <a:endParaRPr lang="en-US" dirty="0"/>
          </a:p>
        </p:txBody>
      </p:sp>
      <p:sp>
        <p:nvSpPr>
          <p:cNvPr id="3" name="Content Placeholder 2"/>
          <p:cNvSpPr>
            <a:spLocks noGrp="1"/>
          </p:cNvSpPr>
          <p:nvPr>
            <p:ph idx="1"/>
          </p:nvPr>
        </p:nvSpPr>
        <p:spPr/>
        <p:txBody>
          <a:bodyPr/>
          <a:lstStyle/>
          <a:p>
            <a:r>
              <a:rPr lang="en-US" dirty="0" smtClean="0"/>
              <a:t>The address of the timer is Winmine__XP.exe+579C </a:t>
            </a:r>
          </a:p>
          <a:p>
            <a:r>
              <a:rPr lang="en-US" dirty="0" smtClean="0"/>
              <a:t>The following line writes to this address :</a:t>
            </a:r>
          </a:p>
          <a:p>
            <a:pPr marL="0" indent="0" algn="ctr">
              <a:buNone/>
            </a:pPr>
            <a:r>
              <a:rPr lang="en-US" dirty="0" smtClean="0">
                <a:solidFill>
                  <a:srgbClr val="FF0000"/>
                </a:solidFill>
              </a:rPr>
              <a:t>01002FF5 - FF 05 9C570001  - </a:t>
            </a:r>
            <a:r>
              <a:rPr lang="en-US" dirty="0" err="1" smtClean="0">
                <a:solidFill>
                  <a:srgbClr val="FF0000"/>
                </a:solidFill>
              </a:rPr>
              <a:t>inc</a:t>
            </a:r>
            <a:r>
              <a:rPr lang="en-US" dirty="0" smtClean="0">
                <a:solidFill>
                  <a:srgbClr val="FF0000"/>
                </a:solidFill>
              </a:rPr>
              <a:t> [Winmine__XP.exe+579C]</a:t>
            </a:r>
          </a:p>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611" y="3300267"/>
            <a:ext cx="8206946" cy="3358692"/>
          </a:xfrm>
          <a:prstGeom prst="rect">
            <a:avLst/>
          </a:prstGeom>
        </p:spPr>
      </p:pic>
    </p:spTree>
    <p:extLst>
      <p:ext uri="{BB962C8B-B14F-4D97-AF65-F5344CB8AC3E}">
        <p14:creationId xmlns:p14="http://schemas.microsoft.com/office/powerpoint/2010/main" val="3815141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Reassembling the code …</a:t>
            </a:r>
            <a:endParaRPr lang="en-US" dirty="0"/>
          </a:p>
        </p:txBody>
      </p:sp>
      <p:sp>
        <p:nvSpPr>
          <p:cNvPr id="3" name="Content Placeholder 2"/>
          <p:cNvSpPr>
            <a:spLocks noGrp="1"/>
          </p:cNvSpPr>
          <p:nvPr>
            <p:ph idx="1"/>
          </p:nvPr>
        </p:nvSpPr>
        <p:spPr/>
        <p:txBody>
          <a:bodyPr/>
          <a:lstStyle/>
          <a:p>
            <a:r>
              <a:rPr lang="en-US" dirty="0" smtClean="0"/>
              <a:t>We can change the “</a:t>
            </a:r>
            <a:r>
              <a:rPr lang="en-US" dirty="0" err="1" smtClean="0"/>
              <a:t>inc</a:t>
            </a:r>
            <a:r>
              <a:rPr lang="en-US" dirty="0" smtClean="0"/>
              <a:t>” to “</a:t>
            </a:r>
            <a:r>
              <a:rPr lang="en-US" dirty="0" err="1" smtClean="0"/>
              <a:t>dec</a:t>
            </a:r>
            <a:r>
              <a:rPr lang="en-US" dirty="0" smtClean="0"/>
              <a:t>” so the timer goes backward</a:t>
            </a:r>
          </a:p>
          <a:p>
            <a:r>
              <a:rPr lang="en-US" dirty="0" smtClean="0"/>
              <a:t>Or we can replace it with “</a:t>
            </a:r>
            <a:r>
              <a:rPr lang="en-US" dirty="0" err="1" smtClean="0"/>
              <a:t>nop</a:t>
            </a:r>
            <a:r>
              <a:rPr lang="en-US" dirty="0" smtClean="0"/>
              <a:t>” so the timer doesn’t move at all …</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957" y="2866768"/>
            <a:ext cx="8666478" cy="3991232"/>
          </a:xfrm>
          <a:prstGeom prst="rect">
            <a:avLst/>
          </a:prstGeom>
        </p:spPr>
      </p:pic>
    </p:spTree>
    <p:extLst>
      <p:ext uri="{BB962C8B-B14F-4D97-AF65-F5344CB8AC3E}">
        <p14:creationId xmlns:p14="http://schemas.microsoft.com/office/powerpoint/2010/main" val="4168951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add a message box to the game !</a:t>
            </a:r>
            <a:endParaRPr lang="en-US" dirty="0"/>
          </a:p>
        </p:txBody>
      </p:sp>
      <p:sp>
        <p:nvSpPr>
          <p:cNvPr id="3" name="Content Placeholder 2"/>
          <p:cNvSpPr>
            <a:spLocks noGrp="1"/>
          </p:cNvSpPr>
          <p:nvPr>
            <p:ph idx="1"/>
          </p:nvPr>
        </p:nvSpPr>
        <p:spPr/>
        <p:txBody>
          <a:bodyPr/>
          <a:lstStyle/>
          <a:p>
            <a:r>
              <a:rPr lang="en-US" dirty="0" smtClean="0"/>
              <a:t>we now know an address which is executed </a:t>
            </a:r>
            <a:r>
              <a:rPr lang="en-US" dirty="0" err="1" smtClean="0"/>
              <a:t>everytime</a:t>
            </a:r>
            <a:r>
              <a:rPr lang="en-US" dirty="0" smtClean="0"/>
              <a:t> the counter ticks !</a:t>
            </a:r>
          </a:p>
          <a:p>
            <a:r>
              <a:rPr lang="en-US" dirty="0" smtClean="0"/>
              <a:t>We cannot simply add something </a:t>
            </a:r>
            <a:r>
              <a:rPr lang="en-US" dirty="0" err="1" smtClean="0"/>
              <a:t>inbetween</a:t>
            </a:r>
            <a:r>
              <a:rPr lang="en-US" dirty="0" smtClean="0"/>
              <a:t> the codes , so we need to set a detour .</a:t>
            </a:r>
          </a:p>
          <a:p>
            <a:r>
              <a:rPr lang="en-US" dirty="0" smtClean="0"/>
              <a:t>lets find some empty space in the code segment of memory …</a:t>
            </a:r>
            <a:endParaRPr lang="en-US" dirty="0"/>
          </a:p>
        </p:txBody>
      </p:sp>
    </p:spTree>
    <p:extLst>
      <p:ext uri="{BB962C8B-B14F-4D97-AF65-F5344CB8AC3E}">
        <p14:creationId xmlns:p14="http://schemas.microsoft.com/office/powerpoint/2010/main" val="1631700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 is an unused space in memory . we will use this as a code cave . </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1874" y="1825625"/>
            <a:ext cx="6648251" cy="4351338"/>
          </a:xfrm>
          <a:prstGeom prst="rect">
            <a:avLst/>
          </a:prstGeom>
        </p:spPr>
      </p:pic>
    </p:spTree>
    <p:extLst>
      <p:ext uri="{BB962C8B-B14F-4D97-AF65-F5344CB8AC3E}">
        <p14:creationId xmlns:p14="http://schemas.microsoft.com/office/powerpoint/2010/main" val="4043827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MessageBoxA</a:t>
            </a:r>
            <a:endParaRPr lang="en-US" dirty="0"/>
          </a:p>
        </p:txBody>
      </p:sp>
      <p:pic>
        <p:nvPicPr>
          <p:cNvPr id="1026" name="Picture 2" descr="pic4..PNG">
            <a:hlinkClick r:id="rId3" tooltip="pic4..PNG - Size: 33.42KB"/>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2908" y="1690688"/>
            <a:ext cx="10840892" cy="426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4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write the code cave (in data segment)</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81738"/>
            <a:ext cx="10515600" cy="4442630"/>
          </a:xfr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1919" y="3357552"/>
            <a:ext cx="2048161" cy="14289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992" y="5544809"/>
            <a:ext cx="7117080" cy="432273"/>
          </a:xfrm>
          <a:prstGeom prst="rect">
            <a:avLst/>
          </a:prstGeom>
        </p:spPr>
      </p:pic>
    </p:spTree>
    <p:extLst>
      <p:ext uri="{BB962C8B-B14F-4D97-AF65-F5344CB8AC3E}">
        <p14:creationId xmlns:p14="http://schemas.microsoft.com/office/powerpoint/2010/main" val="1447959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changed program in action</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5296" y="1825624"/>
            <a:ext cx="9436608" cy="4739767"/>
          </a:xfrm>
        </p:spPr>
      </p:pic>
    </p:spTree>
    <p:extLst>
      <p:ext uri="{BB962C8B-B14F-4D97-AF65-F5344CB8AC3E}">
        <p14:creationId xmlns:p14="http://schemas.microsoft.com/office/powerpoint/2010/main" val="648625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Reasons for reverse engineering :</a:t>
            </a:r>
            <a:endParaRPr lang="en-US" dirty="0">
              <a:solidFill>
                <a:schemeClr val="accent6">
                  <a:lumMod val="40000"/>
                  <a:lumOff val="60000"/>
                </a:schemeClr>
              </a:solidFill>
            </a:endParaRPr>
          </a:p>
        </p:txBody>
      </p:sp>
      <p:sp>
        <p:nvSpPr>
          <p:cNvPr id="3" name="Content Placeholder 2"/>
          <p:cNvSpPr>
            <a:spLocks noGrp="1"/>
          </p:cNvSpPr>
          <p:nvPr>
            <p:ph idx="1"/>
          </p:nvPr>
        </p:nvSpPr>
        <p:spPr/>
        <p:txBody>
          <a:bodyPr/>
          <a:lstStyle/>
          <a:p>
            <a:r>
              <a:rPr lang="en-US" dirty="0" smtClean="0"/>
              <a:t>Reverse-engineering is used for many purposes: as a learning tool; as a way to make new, compatible products that are cheaper than what's currently on the market; for making software interoperate more effectively or to bridge data between different operating systems or databases; and to uncover the undocumented features of commercial products. </a:t>
            </a:r>
            <a:endParaRPr lang="en-US" dirty="0"/>
          </a:p>
        </p:txBody>
      </p:sp>
    </p:spTree>
    <p:extLst>
      <p:ext uri="{BB962C8B-B14F-4D97-AF65-F5344CB8AC3E}">
        <p14:creationId xmlns:p14="http://schemas.microsoft.com/office/powerpoint/2010/main" val="201804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view of program using a resource hacker</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7395" y="2215107"/>
            <a:ext cx="9811263" cy="4259834"/>
          </a:xfrm>
        </p:spPr>
      </p:pic>
    </p:spTree>
    <p:extLst>
      <p:ext uri="{BB962C8B-B14F-4D97-AF65-F5344CB8AC3E}">
        <p14:creationId xmlns:p14="http://schemas.microsoft.com/office/powerpoint/2010/main" val="25768626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2681" y="1764263"/>
            <a:ext cx="9860692" cy="4382529"/>
          </a:xfrm>
        </p:spPr>
      </p:pic>
    </p:spTree>
    <p:extLst>
      <p:ext uri="{BB962C8B-B14F-4D97-AF65-F5344CB8AC3E}">
        <p14:creationId xmlns:p14="http://schemas.microsoft.com/office/powerpoint/2010/main" val="2258096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690688"/>
            <a:ext cx="10085173" cy="4868298"/>
          </a:xfrm>
        </p:spPr>
      </p:pic>
    </p:spTree>
    <p:extLst>
      <p:ext uri="{BB962C8B-B14F-4D97-AF65-F5344CB8AC3E}">
        <p14:creationId xmlns:p14="http://schemas.microsoft.com/office/powerpoint/2010/main" val="1121278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an static in-game value</a:t>
            </a:r>
            <a:endParaRPr lang="en-US" dirty="0"/>
          </a:p>
        </p:txBody>
      </p:sp>
      <p:sp>
        <p:nvSpPr>
          <p:cNvPr id="3" name="Content Placeholder 2"/>
          <p:cNvSpPr>
            <a:spLocks noGrp="1"/>
          </p:cNvSpPr>
          <p:nvPr>
            <p:ph idx="1"/>
          </p:nvPr>
        </p:nvSpPr>
        <p:spPr/>
        <p:txBody>
          <a:bodyPr/>
          <a:lstStyle/>
          <a:p>
            <a:r>
              <a:rPr lang="en-US" dirty="0" smtClean="0"/>
              <a:t>Minesweeper has the cheat “XYZYYZ” which can reveal mines.</a:t>
            </a:r>
          </a:p>
          <a:p>
            <a:endParaRPr lang="en-US" dirty="0"/>
          </a:p>
          <a:p>
            <a:r>
              <a:rPr lang="en-US" dirty="0" smtClean="0"/>
              <a:t>Lets change it to “BRZBRZ” !</a:t>
            </a:r>
          </a:p>
          <a:p>
            <a:endParaRPr lang="en-US" dirty="0" smtClean="0"/>
          </a:p>
          <a:p>
            <a:r>
              <a:rPr lang="en-US" dirty="0" smtClean="0"/>
              <a:t>We will use a text finder , then use a </a:t>
            </a:r>
            <a:r>
              <a:rPr lang="en-US" dirty="0" err="1" smtClean="0"/>
              <a:t>hexeditor</a:t>
            </a:r>
            <a:r>
              <a:rPr lang="en-US" dirty="0" smtClean="0"/>
              <a:t> to </a:t>
            </a:r>
            <a:r>
              <a:rPr lang="en-US" dirty="0" err="1" smtClean="0"/>
              <a:t>permenantly</a:t>
            </a:r>
            <a:r>
              <a:rPr lang="en-US" dirty="0" smtClean="0"/>
              <a:t> change this string to our desired one </a:t>
            </a:r>
          </a:p>
        </p:txBody>
      </p:sp>
    </p:spTree>
    <p:extLst>
      <p:ext uri="{BB962C8B-B14F-4D97-AF65-F5344CB8AC3E}">
        <p14:creationId xmlns:p14="http://schemas.microsoft.com/office/powerpoint/2010/main" val="41189562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string search to find the Unicode string</a:t>
            </a:r>
            <a:endParaRPr lang="en-US" dirty="0"/>
          </a:p>
        </p:txBody>
      </p:sp>
      <p:pic>
        <p:nvPicPr>
          <p:cNvPr id="4" name="Content Placeholder 3" descr="BinText 3.0.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0408" y="1643039"/>
            <a:ext cx="7494933" cy="5214961"/>
          </a:xfrm>
        </p:spPr>
      </p:pic>
      <p:sp>
        <p:nvSpPr>
          <p:cNvPr id="5" name="Right Arrow 4"/>
          <p:cNvSpPr/>
          <p:nvPr/>
        </p:nvSpPr>
        <p:spPr>
          <a:xfrm>
            <a:off x="838200" y="5397190"/>
            <a:ext cx="1793488" cy="4460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64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Unicode string using </a:t>
            </a:r>
            <a:r>
              <a:rPr lang="en-US" dirty="0" err="1" smtClean="0"/>
              <a:t>HxD</a:t>
            </a:r>
            <a:endParaRPr lang="en-US" dirty="0"/>
          </a:p>
        </p:txBody>
      </p:sp>
      <p:pic>
        <p:nvPicPr>
          <p:cNvPr id="4" name="Content Placeholder 3" descr="HxD - [C:\Users\Al73rnA\Desktop\fully reversed3.ex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4039" y="1539803"/>
            <a:ext cx="7243921" cy="5318197"/>
          </a:xfrm>
        </p:spPr>
      </p:pic>
      <p:sp>
        <p:nvSpPr>
          <p:cNvPr id="5" name="Right Arrow 4"/>
          <p:cNvSpPr/>
          <p:nvPr/>
        </p:nvSpPr>
        <p:spPr>
          <a:xfrm>
            <a:off x="602166" y="5218771"/>
            <a:ext cx="1605775" cy="401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8928849">
            <a:off x="8780031" y="4621229"/>
            <a:ext cx="1761892" cy="468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292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2734" y="866929"/>
            <a:ext cx="4506076" cy="1325563"/>
          </a:xfrm>
        </p:spPr>
        <p:txBody>
          <a:bodyPr>
            <a:noAutofit/>
          </a:bodyPr>
          <a:lstStyle/>
          <a:p>
            <a:r>
              <a:rPr lang="en-US" sz="9600" dirty="0" smtClean="0"/>
              <a:t>The end</a:t>
            </a:r>
            <a:endParaRPr lang="en-US" sz="9600" dirty="0"/>
          </a:p>
        </p:txBody>
      </p:sp>
      <p:pic>
        <p:nvPicPr>
          <p:cNvPr id="4" name="Picture 3"/>
          <p:cNvPicPr>
            <a:picLocks noChangeAspect="1"/>
          </p:cNvPicPr>
          <p:nvPr/>
        </p:nvPicPr>
        <p:blipFill>
          <a:blip r:embed="rId3"/>
          <a:stretch>
            <a:fillRect/>
          </a:stretch>
        </p:blipFill>
        <p:spPr>
          <a:xfrm>
            <a:off x="216408" y="2932094"/>
            <a:ext cx="2353246" cy="3979532"/>
          </a:xfrm>
          <a:prstGeom prst="rect">
            <a:avLst/>
          </a:prstGeom>
        </p:spPr>
      </p:pic>
      <p:pic>
        <p:nvPicPr>
          <p:cNvPr id="5" name="Content Placeholder 3"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43" y="2932094"/>
            <a:ext cx="4866357" cy="3906082"/>
          </a:xfrm>
        </p:spPr>
      </p:pic>
      <p:pic>
        <p:nvPicPr>
          <p:cNvPr id="6" name="Picture 5"/>
          <p:cNvPicPr>
            <a:picLocks noChangeAspect="1"/>
          </p:cNvPicPr>
          <p:nvPr/>
        </p:nvPicPr>
        <p:blipFill>
          <a:blip r:embed="rId5"/>
          <a:stretch>
            <a:fillRect/>
          </a:stretch>
        </p:blipFill>
        <p:spPr>
          <a:xfrm>
            <a:off x="5145023" y="2932094"/>
            <a:ext cx="2526697" cy="4009796"/>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5959" y="2932094"/>
            <a:ext cx="2262759" cy="4040060"/>
          </a:xfrm>
          <a:prstGeom prst="rect">
            <a:avLst/>
          </a:prstGeom>
        </p:spPr>
      </p:pic>
    </p:spTree>
    <p:extLst>
      <p:ext uri="{BB962C8B-B14F-4D97-AF65-F5344CB8AC3E}">
        <p14:creationId xmlns:p14="http://schemas.microsoft.com/office/powerpoint/2010/main" val="1555667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Reverse engineering tools</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t>Debuggers</a:t>
            </a:r>
          </a:p>
          <a:p>
            <a:r>
              <a:rPr lang="en-US" dirty="0" smtClean="0"/>
              <a:t>Disassemblers and </a:t>
            </a:r>
            <a:r>
              <a:rPr lang="en-US" dirty="0" err="1" smtClean="0"/>
              <a:t>decompilers</a:t>
            </a:r>
            <a:endParaRPr lang="en-US" dirty="0" smtClean="0"/>
          </a:p>
          <a:p>
            <a:r>
              <a:rPr lang="en-US" dirty="0" smtClean="0"/>
              <a:t>PE info viewers</a:t>
            </a:r>
          </a:p>
          <a:p>
            <a:r>
              <a:rPr lang="en-US" dirty="0" smtClean="0"/>
              <a:t>Resource editors</a:t>
            </a:r>
          </a:p>
          <a:p>
            <a:r>
              <a:rPr lang="en-US" dirty="0" smtClean="0"/>
              <a:t>Memory editors</a:t>
            </a:r>
          </a:p>
          <a:p>
            <a:r>
              <a:rPr lang="en-US" dirty="0" smtClean="0"/>
              <a:t>Hex editors</a:t>
            </a:r>
          </a:p>
          <a:p>
            <a:r>
              <a:rPr lang="en-US" dirty="0" smtClean="0"/>
              <a:t>Unpackers</a:t>
            </a:r>
            <a:endParaRPr lang="en-US" dirty="0"/>
          </a:p>
        </p:txBody>
      </p:sp>
    </p:spTree>
    <p:extLst>
      <p:ext uri="{BB962C8B-B14F-4D97-AF65-F5344CB8AC3E}">
        <p14:creationId xmlns:p14="http://schemas.microsoft.com/office/powerpoint/2010/main" val="833264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debugger?</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normAutofit lnSpcReduction="10000"/>
          </a:bodyPr>
          <a:lstStyle/>
          <a:p>
            <a:r>
              <a:rPr lang="en-US" dirty="0" smtClean="0"/>
              <a:t>A debugger or debugging tool is a computer program that is used to test and debug other programs (the "target" program).</a:t>
            </a:r>
          </a:p>
          <a:p>
            <a:r>
              <a:rPr lang="en-US" dirty="0" smtClean="0"/>
              <a:t>We can monitor a program parts in real time using a debugger ,</a:t>
            </a:r>
          </a:p>
          <a:p>
            <a:pPr marL="0" indent="0">
              <a:buNone/>
            </a:pPr>
            <a:r>
              <a:rPr lang="en-US" dirty="0" smtClean="0"/>
              <a:t>Such as registers , memory , current codes getting executed , memory segments , and more ...</a:t>
            </a:r>
          </a:p>
          <a:p>
            <a:pPr marL="0" indent="0">
              <a:buNone/>
            </a:pPr>
            <a:endParaRPr lang="en-US" dirty="0"/>
          </a:p>
          <a:p>
            <a:r>
              <a:rPr lang="en-US" dirty="0" smtClean="0"/>
              <a:t>Debuggers mostly use a disassembler.</a:t>
            </a:r>
          </a:p>
          <a:p>
            <a:endParaRPr lang="en-US" dirty="0"/>
          </a:p>
          <a:p>
            <a:r>
              <a:rPr lang="en-US" dirty="0" smtClean="0"/>
              <a:t>Some famous debuggers are : </a:t>
            </a:r>
            <a:r>
              <a:rPr lang="en-US" dirty="0" err="1" smtClean="0"/>
              <a:t>Ollydbg</a:t>
            </a:r>
            <a:r>
              <a:rPr lang="en-US" dirty="0" smtClean="0"/>
              <a:t> – </a:t>
            </a:r>
            <a:r>
              <a:rPr lang="en-US" dirty="0" err="1" smtClean="0"/>
              <a:t>windbg</a:t>
            </a:r>
            <a:r>
              <a:rPr lang="en-US" dirty="0" smtClean="0"/>
              <a:t> – IDA Pro – visual studio debugger – GDB - …</a:t>
            </a:r>
            <a:endParaRPr lang="en-US" dirty="0"/>
          </a:p>
          <a:p>
            <a:endParaRPr lang="en-US" dirty="0" smtClean="0"/>
          </a:p>
        </p:txBody>
      </p:sp>
    </p:spTree>
    <p:extLst>
      <p:ext uri="{BB962C8B-B14F-4D97-AF65-F5344CB8AC3E}">
        <p14:creationId xmlns:p14="http://schemas.microsoft.com/office/powerpoint/2010/main" val="3805955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a disassembler &amp; a </a:t>
            </a:r>
            <a:r>
              <a:rPr lang="en-US" dirty="0" err="1" smtClean="0">
                <a:solidFill>
                  <a:schemeClr val="accent6">
                    <a:lumMod val="20000"/>
                    <a:lumOff val="80000"/>
                  </a:schemeClr>
                </a:solidFill>
              </a:rPr>
              <a:t>decompiler</a:t>
            </a:r>
            <a:r>
              <a:rPr lang="en-US" dirty="0" smtClean="0">
                <a:solidFill>
                  <a:schemeClr val="accent6">
                    <a:lumMod val="20000"/>
                    <a:lumOff val="80000"/>
                  </a:schemeClr>
                </a:solidFill>
              </a:rPr>
              <a:t> ?</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lstStyle/>
          <a:p>
            <a:r>
              <a:rPr lang="en-US" dirty="0" smtClean="0"/>
              <a:t>A disassembler is a computer program that translates machine language into assembly language—the inverse operation to that of an assembler. A disassembler differs from a </a:t>
            </a:r>
            <a:r>
              <a:rPr lang="en-US" dirty="0" err="1" smtClean="0"/>
              <a:t>decompiler</a:t>
            </a:r>
            <a:r>
              <a:rPr lang="en-US" dirty="0" smtClean="0"/>
              <a:t>, which targets a high-level language rather than an assembly language. Disassembly, the output of a disassembler, is often formatted for human-readability rather than suitability for input to an assembler, making it principally a reverse-engineering tool.</a:t>
            </a:r>
          </a:p>
          <a:p>
            <a:r>
              <a:rPr lang="en-US" dirty="0" smtClean="0"/>
              <a:t>This is done simply by translating the hex value of the </a:t>
            </a:r>
            <a:r>
              <a:rPr lang="en-US" dirty="0" err="1" smtClean="0"/>
              <a:t>OPcodes</a:t>
            </a:r>
            <a:r>
              <a:rPr lang="en-US" dirty="0" smtClean="0"/>
              <a:t> to their mnemonics .</a:t>
            </a:r>
            <a:endParaRPr lang="en-US" dirty="0"/>
          </a:p>
        </p:txBody>
      </p:sp>
    </p:spTree>
    <p:extLst>
      <p:ext uri="{BB962C8B-B14F-4D97-AF65-F5344CB8AC3E}">
        <p14:creationId xmlns:p14="http://schemas.microsoft.com/office/powerpoint/2010/main" val="1223399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124" y="218821"/>
            <a:ext cx="10515600" cy="1325563"/>
          </a:xfrm>
        </p:spPr>
        <p:txBody>
          <a:bodyPr/>
          <a:lstStyle/>
          <a:p>
            <a:r>
              <a:rPr lang="en-US" dirty="0" smtClean="0">
                <a:solidFill>
                  <a:schemeClr val="accent6">
                    <a:lumMod val="20000"/>
                    <a:lumOff val="80000"/>
                  </a:schemeClr>
                </a:solidFill>
              </a:rPr>
              <a:t>A view of </a:t>
            </a:r>
            <a:r>
              <a:rPr lang="en-US" dirty="0" err="1" smtClean="0">
                <a:solidFill>
                  <a:schemeClr val="accent6">
                    <a:lumMod val="20000"/>
                    <a:lumOff val="80000"/>
                  </a:schemeClr>
                </a:solidFill>
              </a:rPr>
              <a:t>ollydbg</a:t>
            </a:r>
            <a:r>
              <a:rPr lang="en-US" dirty="0" smtClean="0">
                <a:solidFill>
                  <a:schemeClr val="accent6">
                    <a:lumMod val="20000"/>
                    <a:lumOff val="80000"/>
                  </a:schemeClr>
                </a:solidFill>
              </a:rPr>
              <a:t> , attached to minesweeper</a:t>
            </a:r>
            <a:endParaRPr lang="en-US" dirty="0">
              <a:solidFill>
                <a:schemeClr val="accent6">
                  <a:lumMod val="20000"/>
                  <a:lumOff val="80000"/>
                </a:schemeClr>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44384"/>
            <a:ext cx="10518648" cy="5147024"/>
          </a:xfrm>
        </p:spPr>
      </p:pic>
    </p:spTree>
    <p:extLst>
      <p:ext uri="{BB962C8B-B14F-4D97-AF65-F5344CB8AC3E}">
        <p14:creationId xmlns:p14="http://schemas.microsoft.com/office/powerpoint/2010/main" val="3375827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20000"/>
                    <a:lumOff val="80000"/>
                  </a:schemeClr>
                </a:solidFill>
              </a:rPr>
              <a:t>What is PE?</a:t>
            </a:r>
            <a:endParaRPr lang="en-US" dirty="0">
              <a:solidFill>
                <a:schemeClr val="accent6">
                  <a:lumMod val="20000"/>
                  <a:lumOff val="80000"/>
                </a:schemeClr>
              </a:solidFill>
            </a:endParaRPr>
          </a:p>
        </p:txBody>
      </p:sp>
      <p:sp>
        <p:nvSpPr>
          <p:cNvPr id="3" name="Content Placeholder 2"/>
          <p:cNvSpPr>
            <a:spLocks noGrp="1"/>
          </p:cNvSpPr>
          <p:nvPr>
            <p:ph idx="1"/>
          </p:nvPr>
        </p:nvSpPr>
        <p:spPr/>
        <p:txBody>
          <a:bodyPr>
            <a:normAutofit fontScale="92500" lnSpcReduction="20000"/>
          </a:bodyPr>
          <a:lstStyle/>
          <a:p>
            <a:r>
              <a:rPr lang="en-US" dirty="0" smtClean="0"/>
              <a:t>The Portable Executable (PE) format is a file format for </a:t>
            </a:r>
            <a:r>
              <a:rPr lang="en-US" dirty="0" err="1" smtClean="0"/>
              <a:t>executables</a:t>
            </a:r>
            <a:r>
              <a:rPr lang="en-US" dirty="0" smtClean="0"/>
              <a:t>, object code, DLLs, FON Font files and others used in 32-bit and 64-bit versions of Windows operating systems. The PE format is a data structure that encapsulates the information necessary for the Windows OS loader to manage the wrapped executable code. This includes dynamic library references for linking, API export and import tables, resource management data &amp; </a:t>
            </a:r>
            <a:r>
              <a:rPr lang="en-US" dirty="0" err="1" smtClean="0"/>
              <a:t>etc</a:t>
            </a:r>
            <a:r>
              <a:rPr lang="en-US" dirty="0" smtClean="0"/>
              <a:t> .</a:t>
            </a:r>
          </a:p>
          <a:p>
            <a:r>
              <a:rPr lang="en-US" dirty="0" smtClean="0"/>
              <a:t>A PE file consists of a number of headers and sections that tell the dynamic linker how to map the file into memory. An executable image consists of several different regions, each of which require different memory protection; so the start of each section must be aligned to a page boundary. For instance, typically the .text section (which holds program code) is mapped as execute/read only, and the .data section (holding global variables) is mapped as no-execute/read write.</a:t>
            </a:r>
            <a:endParaRPr lang="en-US" dirty="0"/>
          </a:p>
        </p:txBody>
      </p:sp>
    </p:spTree>
    <p:extLst>
      <p:ext uri="{BB962C8B-B14F-4D97-AF65-F5344CB8AC3E}">
        <p14:creationId xmlns:p14="http://schemas.microsoft.com/office/powerpoint/2010/main" val="646645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1520</Words>
  <Application>Microsoft Office PowerPoint</Application>
  <PresentationFormat>Widescreen</PresentationFormat>
  <Paragraphs>125</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Courier New</vt:lpstr>
      <vt:lpstr>Office Theme</vt:lpstr>
      <vt:lpstr>Reverse Engineering</vt:lpstr>
      <vt:lpstr>Part I : Introduction</vt:lpstr>
      <vt:lpstr>What is reverse engineering ?</vt:lpstr>
      <vt:lpstr>Reasons for reverse engineering :</vt:lpstr>
      <vt:lpstr>Reverse engineering tools</vt:lpstr>
      <vt:lpstr>What Is a debugger?</vt:lpstr>
      <vt:lpstr>What is a disassembler &amp; a decompiler ?</vt:lpstr>
      <vt:lpstr>A view of ollydbg , attached to minesweeper</vt:lpstr>
      <vt:lpstr>What is PE?</vt:lpstr>
      <vt:lpstr>What is a PE viewer ?</vt:lpstr>
      <vt:lpstr>A program memory structure</vt:lpstr>
      <vt:lpstr>Exe info – A PE viewer</vt:lpstr>
      <vt:lpstr>What is a resource editor ?</vt:lpstr>
      <vt:lpstr>Resource Hacker</vt:lpstr>
      <vt:lpstr>What is a memory editor ? </vt:lpstr>
      <vt:lpstr>CE , A memory Editor</vt:lpstr>
      <vt:lpstr>What is a hex editor ?</vt:lpstr>
      <vt:lpstr>HxD , A Hex Editor</vt:lpstr>
      <vt:lpstr>What is Packing and an unpacker ?</vt:lpstr>
      <vt:lpstr>List of common packers</vt:lpstr>
      <vt:lpstr>Part II : Reversing Mine Sweeper</vt:lpstr>
      <vt:lpstr>Map of the road</vt:lpstr>
      <vt:lpstr>First analyze of the program</vt:lpstr>
      <vt:lpstr>Program analysis with Exeinfo </vt:lpstr>
      <vt:lpstr>Finding the addresses of variables</vt:lpstr>
      <vt:lpstr>PowerPoint Presentation</vt:lpstr>
      <vt:lpstr>PowerPoint Presentation</vt:lpstr>
      <vt:lpstr>PowerPoint Presentation</vt:lpstr>
      <vt:lpstr>Alternative way to find what address writes to certain memory address using ollydbg :</vt:lpstr>
      <vt:lpstr>Analyzing the code</vt:lpstr>
      <vt:lpstr>PowerPoint Presentation</vt:lpstr>
      <vt:lpstr>ReAssembling the address so we always have 1 mine …</vt:lpstr>
      <vt:lpstr>Now lets look into something else … the timer</vt:lpstr>
      <vt:lpstr>Reassembling the code …</vt:lpstr>
      <vt:lpstr>Now lets add a message box to the game !</vt:lpstr>
      <vt:lpstr>Here is an unused space in memory . we will use this as a code cave . </vt:lpstr>
      <vt:lpstr>MessageBoxA</vt:lpstr>
      <vt:lpstr>Time to write the code cave (in data segment)</vt:lpstr>
      <vt:lpstr>Our changed program in action</vt:lpstr>
      <vt:lpstr>First view of program using a resource hacker</vt:lpstr>
      <vt:lpstr>PowerPoint Presentation</vt:lpstr>
      <vt:lpstr>PowerPoint Presentation</vt:lpstr>
      <vt:lpstr>Changing an static in-game value</vt:lpstr>
      <vt:lpstr>Using a string search to find the Unicode string</vt:lpstr>
      <vt:lpstr>Changing the Unicode string using HxD</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Engineering</dc:title>
  <dc:creator>Al73rnA</dc:creator>
  <cp:lastModifiedBy>Al73rnA</cp:lastModifiedBy>
  <cp:revision>34</cp:revision>
  <dcterms:created xsi:type="dcterms:W3CDTF">2013-12-12T16:02:24Z</dcterms:created>
  <dcterms:modified xsi:type="dcterms:W3CDTF">2013-12-13T15:39:40Z</dcterms:modified>
</cp:coreProperties>
</file>